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960" r:id="rId1"/>
    <p:sldMasterId id="2147483977" r:id="rId2"/>
  </p:sldMasterIdLst>
  <p:notesMasterIdLst>
    <p:notesMasterId r:id="rId30"/>
  </p:notesMasterIdLst>
  <p:sldIdLst>
    <p:sldId id="256" r:id="rId3"/>
    <p:sldId id="257" r:id="rId4"/>
    <p:sldId id="258" r:id="rId5"/>
    <p:sldId id="422" r:id="rId25"/>
    <p:sldId id="423" r:id="rId24"/>
    <p:sldId id="424" r:id="rId23"/>
    <p:sldId id="262" r:id="rId6"/>
    <p:sldId id="263" r:id="rId10"/>
    <p:sldId id="264" r:id="rId11"/>
    <p:sldId id="374" r:id="rId20"/>
    <p:sldId id="425" r:id="rId22"/>
    <p:sldId id="426" r:id="rId21"/>
    <p:sldId id="427" r:id="rId19"/>
    <p:sldId id="428" r:id="rId18"/>
    <p:sldId id="429" r:id="rId17"/>
    <p:sldId id="414" r:id="rId26"/>
    <p:sldId id="275" r:id="rId27"/>
    <p:sldId id="276" r:id="rId28"/>
    <p:sldId id="277" r:id="rId2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glise Amour du Christ" initials="EA" lastIdx="1" clrIdx="0">
    <p:extLst>
      <p:ext uri="{19B8F6BF-5375-455C-9EA6-DF929625EA0E}">
        <p15:presenceInfo xmlns:p15="http://schemas.microsoft.com/office/powerpoint/2012/main" userId="654ad27f97eb41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7" Type="http://schemas.openxmlformats.org/officeDocument/2006/relationships/slide" Target="slides/slide15.xml"/><Relationship Id="rId18" Type="http://schemas.openxmlformats.org/officeDocument/2006/relationships/slide" Target="slides/slide14.xml"/><Relationship Id="rId19" Type="http://schemas.openxmlformats.org/officeDocument/2006/relationships/slide" Target="slides/slide13.xml"/><Relationship Id="rId20" Type="http://schemas.openxmlformats.org/officeDocument/2006/relationships/slide" Target="slides/slide10.xml"/><Relationship Id="rId21" Type="http://schemas.openxmlformats.org/officeDocument/2006/relationships/slide" Target="slides/slide12.xml"/><Relationship Id="rId22" Type="http://schemas.openxmlformats.org/officeDocument/2006/relationships/slide" Target="slides/slide11.xml"/><Relationship Id="rId23" Type="http://schemas.openxmlformats.org/officeDocument/2006/relationships/slide" Target="slides/slide6.xml"/><Relationship Id="rId24" Type="http://schemas.openxmlformats.org/officeDocument/2006/relationships/slide" Target="slides/slide5.xml"/><Relationship Id="rId25" Type="http://schemas.openxmlformats.org/officeDocument/2006/relationships/slide" Target="slides/slide4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notesMaster" Target="notesMasters/notesMaster1.xml"/><Relationship Id="rId31" Type="http://schemas.openxmlformats.org/officeDocument/2006/relationships/commentAuthors" Target="commentAuthors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1-10T08:18:52.90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chemeClr val="dk1"/>
                </a:solidFill>
                <a:latin typeface="Garamond"/>
              </a:rPr>
              <a:t>Cliquez pour déplacer la diapo</a:t>
            </a: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Cliquez pour modifier le format des notes</a:t>
            </a:r>
          </a:p>
        </p:txBody>
      </p:sp>
      <p:sp>
        <p:nvSpPr>
          <p:cNvPr id="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&lt;en-tête&gt;</a:t>
            </a:r>
          </a:p>
        </p:txBody>
      </p:sp>
      <p:sp>
        <p:nvSpPr>
          <p:cNvPr id="97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&lt;date/heure&gt;</a:t>
            </a:r>
          </a:p>
        </p:txBody>
      </p:sp>
      <p:sp>
        <p:nvSpPr>
          <p:cNvPr id="98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9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B3F02E8A-0B87-4D74-B786-652903AC3865}" type="slidenum"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‹N°›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16000" indent="0">
              <a:buNone/>
            </a:pPr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fr-FR" sz="12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60B2292-6F58-49BF-B588-B3FCA37A791D}" type="slidenum">
              <a:rPr lang="fr-FR" sz="1200" b="0" strike="noStrike" spc="-1">
                <a:solidFill>
                  <a:srgbClr val="000000"/>
                </a:solidFill>
                <a:latin typeface="Times New Roman"/>
              </a:rPr>
              <a:t>9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1090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4377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0451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4537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2500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38709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892100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0272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78443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042716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59009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45018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84846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74975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977734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091783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116226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47655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401722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86284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013496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739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583397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990008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30413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58590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84403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9291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54947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4174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11772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636206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2.xml"/><Relationship Id="rId1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94706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  <p:sldLayoutId id="2147483972" r:id="rId12"/>
    <p:sldLayoutId id="2147483973" r:id="rId13"/>
    <p:sldLayoutId id="2147483974" r:id="rId14"/>
    <p:sldLayoutId id="2147483975" r:id="rId15"/>
    <p:sldLayoutId id="21474839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5642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  <p:sldLayoutId id="2147483989" r:id="rId12"/>
    <p:sldLayoutId id="2147483990" r:id="rId13"/>
    <p:sldLayoutId id="2147483991" r:id="rId14"/>
    <p:sldLayoutId id="2147483992" r:id="rId15"/>
    <p:sldLayoutId id="21474839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5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1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5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omments" Target="../comments/comment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1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ZoneTexte 3"/>
          <p:cNvSpPr/>
          <p:nvPr/>
        </p:nvSpPr>
        <p:spPr>
          <a:xfrm>
            <a:off x="2545560" y="511560"/>
            <a:ext cx="7355880" cy="38457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7200" b="1" strike="noStrike" spc="-1" dirty="0">
                <a:solidFill>
                  <a:schemeClr val="accent5">
                    <a:lumMod val="50000"/>
                  </a:schemeClr>
                </a:solidFill>
                <a:latin typeface="Forte" panose="03060902040502070203" pitchFamily="66" charset="0"/>
              </a:rPr>
              <a:t>信望爱基督之家</a:t>
            </a:r>
            <a:endParaRPr lang="fr-FR" sz="7200" b="0" strike="noStrike" spc="-1" dirty="0">
              <a:solidFill>
                <a:schemeClr val="accent5">
                  <a:lumMod val="50000"/>
                </a:schemeClr>
              </a:solidFill>
              <a:latin typeface="Forte" panose="03060902040502070203" pitchFamily="66" charset="0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5"/>
                </a:solidFill>
                <a:latin typeface="Matura MT Script Capitals"/>
              </a:rPr>
              <a:t>     </a:t>
            </a:r>
            <a:r>
              <a:rPr lang="fr-FR" sz="3200" b="1" strike="noStrike" spc="-1" dirty="0">
                <a:solidFill>
                  <a:schemeClr val="dk1"/>
                </a:solidFill>
                <a:latin typeface="Matura MT Script Capitals"/>
              </a:rPr>
              <a:t>Eglise la Maison du Christ </a:t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200" b="1" strike="noStrike" spc="-1" dirty="0">
                <a:solidFill>
                  <a:schemeClr val="accent5"/>
                </a:solidFill>
                <a:latin typeface="Matura MT Script Capitals"/>
              </a:rPr>
              <a:t>         </a:t>
            </a:r>
            <a:r>
              <a:rPr lang="zh-CN" sz="8000" b="1" strike="noStrike" spc="-1" dirty="0">
                <a:solidFill>
                  <a:schemeClr val="accent5">
                    <a:lumMod val="50000"/>
                  </a:schemeClr>
                </a:solidFill>
                <a:latin typeface="Matura MT Script Capitals"/>
              </a:rPr>
              <a:t>主日崇拜</a:t>
            </a:r>
            <a:endParaRPr lang="fr-FR" sz="8000" b="0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>
                <a:solidFill>
                  <a:schemeClr val="dk1"/>
                </a:solidFill>
                <a:latin typeface="Matura MT Script Capitals"/>
              </a:rPr>
              <a:t>                           </a:t>
            </a:r>
            <a:r>
              <a:rPr lang="fr-FR" sz="2400" b="1" strike="noStrike" spc="-1">
                <a:solidFill>
                  <a:schemeClr val="dk1"/>
                </a:solidFill>
                <a:latin typeface="Matura MT Script Capitals"/>
              </a:rPr>
              <a:t>25/01/2026  </a:t>
            </a:r>
            <a:r>
              <a:rPr lang="fr-FR" sz="2400" b="1" strike="noStrike" spc="-1" dirty="0">
                <a:solidFill>
                  <a:schemeClr val="dk1"/>
                </a:solidFill>
                <a:latin typeface="Matura MT Script Capitals"/>
              </a:rPr>
              <a:t>15h-17h</a:t>
            </a:r>
            <a:endParaRPr lang="fr-FR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ZoneTexte 6"/>
          <p:cNvSpPr/>
          <p:nvPr/>
        </p:nvSpPr>
        <p:spPr>
          <a:xfrm>
            <a:off x="881449" y="4821840"/>
            <a:ext cx="10560791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如今常存的有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信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，有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望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，有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爱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；这三样，其中最大的是</a:t>
            </a:r>
            <a:r>
              <a:rPr lang="zh-CN" sz="32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爱</a:t>
            </a:r>
            <a:r>
              <a:rPr lang="zh-CN" sz="3200" b="1" strike="noStrike" spc="-1" dirty="0">
                <a:solidFill>
                  <a:schemeClr val="dk1"/>
                </a:solidFill>
                <a:latin typeface="Garamond"/>
              </a:rPr>
              <a:t>。</a:t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921192-70C6-9370-15D2-F7281A1BB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9: 1-5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b="1" dirty="0"/>
              <a:t>1</a:t>
            </a:r>
            <a:r>
              <a:rPr lang="zh-CN" altLang="fr-FR" sz="3600" b="1" dirty="0"/>
              <a:t>耶稣叫齐了十二个门徒，给他们能力、权柄，制伏一切的鬼，医治各样的病，</a:t>
            </a:r>
          </a:p>
          <a:p>
            <a:r>
              <a:rPr lang="fr-FR" altLang="zh-CN" sz="3600" b="1" dirty="0"/>
              <a:t>2</a:t>
            </a:r>
            <a:r>
              <a:rPr lang="zh-CN" altLang="fr-FR" sz="3600" b="1" dirty="0"/>
              <a:t>又差遣他们去宣传神国的道，医治病人，</a:t>
            </a:r>
          </a:p>
          <a:p>
            <a:r>
              <a:rPr lang="fr-FR" altLang="zh-CN" sz="3600" b="1" dirty="0"/>
              <a:t>3</a:t>
            </a:r>
            <a:r>
              <a:rPr lang="zh-CN" altLang="fr-FR" sz="3600" b="1" dirty="0"/>
              <a:t>对他们说：“行路的时候，不要带拐杖和口袋，不要带食物和银子，也不要带两件褂子。</a:t>
            </a:r>
          </a:p>
          <a:p>
            <a:r>
              <a:rPr lang="fr-FR" altLang="zh-CN" sz="3600" b="1" dirty="0"/>
              <a:t>4</a:t>
            </a:r>
            <a:r>
              <a:rPr lang="zh-CN" altLang="fr-FR" sz="3600" b="1" dirty="0"/>
              <a:t>无论进那一家，就住在那里，也从那里起行。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4000" b="1" dirty="0"/>
              <a:t>5</a:t>
            </a:r>
            <a:r>
              <a:rPr lang="zh-CN" altLang="fr-FR" sz="4000" b="1" dirty="0"/>
              <a:t>凡不接待你们的，你们离开那城的时候，要把脚上的尘土跺下去，见证他们的不是。”</a:t>
            </a:r>
          </a:p>
          <a:p>
            <a:r>
              <a:rPr lang="zh-CN" altLang="fr-FR" dirty="0"/>
              <a:t> </a:t>
            </a:r>
          </a:p>
          <a:p>
            <a:endParaRPr lang="zh-CN" altLang="fr-FR" sz="2400" dirty="0"/>
          </a:p>
        </p:txBody>
      </p:sp>
    </p:spTree>
    <p:extLst>
      <p:ext uri="{BB962C8B-B14F-4D97-AF65-F5344CB8AC3E}">
        <p14:creationId xmlns:p14="http://schemas.microsoft.com/office/powerpoint/2010/main" val="3954315792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9: 6-10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b="1" dirty="0"/>
              <a:t>6</a:t>
            </a:r>
            <a:r>
              <a:rPr lang="zh-CN" altLang="fr-FR" sz="3600" b="1" dirty="0"/>
              <a:t>门徒就出去，走遍各乡宣传福音，到处治病。</a:t>
            </a:r>
          </a:p>
          <a:p>
            <a:r>
              <a:rPr lang="fr-FR" altLang="zh-CN" sz="3600" b="1" dirty="0"/>
              <a:t>7</a:t>
            </a:r>
            <a:r>
              <a:rPr lang="zh-CN" altLang="fr-FR" sz="3600" b="1" dirty="0"/>
              <a:t>分封的王希律听见耶稣所作的一切事，就游移不定；因为有人说：“是约翰从死里复活；”</a:t>
            </a:r>
          </a:p>
          <a:p>
            <a:r>
              <a:rPr lang="fr-FR" altLang="zh-CN" sz="3600" b="1" dirty="0"/>
              <a:t>8</a:t>
            </a:r>
            <a:r>
              <a:rPr lang="zh-CN" altLang="fr-FR" sz="3600" b="1" dirty="0"/>
              <a:t>又有人说：“是以利亚显现；”还有人说：“是古时的一个先知又活了。”</a:t>
            </a:r>
          </a:p>
          <a:p>
            <a:r>
              <a:rPr lang="fr-FR" altLang="zh-CN" sz="3600" b="1" dirty="0"/>
              <a:t>9</a:t>
            </a:r>
            <a:r>
              <a:rPr lang="zh-CN" altLang="fr-FR" sz="3600" b="1" dirty="0"/>
              <a:t>希律说：“约翰我已经斩了，这却是什么人？我竟听见他这样的事呢？”就想要见他。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4000" b="1" dirty="0"/>
              <a:t>10</a:t>
            </a:r>
            <a:r>
              <a:rPr lang="zh-CN" altLang="fr-FR" sz="4000" b="1" dirty="0"/>
              <a:t>使徒回来，将所作的事告诉耶稣，耶稣就带他们暗暗的离开那里，往一座城去；那城名叫伯赛大。</a:t>
            </a:r>
          </a:p>
          <a:p>
            <a:r>
              <a:rPr lang="zh-CN" altLang="fr-FR" dirty="0"/>
              <a:t> </a:t>
            </a:r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9: 11-15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b="1" dirty="0"/>
              <a:t>11</a:t>
            </a:r>
            <a:r>
              <a:rPr lang="zh-CN" altLang="fr-FR" sz="3600" b="1" dirty="0"/>
              <a:t>但众人知道了，就跟着他去；耶稣便接待他们，对他们讲论神国的道，医治那些需医的人。</a:t>
            </a:r>
          </a:p>
          <a:p>
            <a:r>
              <a:rPr lang="fr-FR" altLang="zh-CN" sz="3600" b="1" dirty="0"/>
              <a:t>12</a:t>
            </a:r>
            <a:r>
              <a:rPr lang="zh-CN" altLang="fr-FR" sz="3600" b="1" dirty="0"/>
              <a:t>日头快要平西，十二个门徒来对他说：“请叫众人散开，他们好往四面乡村里去借宿找吃的，因为我们这里是野地。”</a:t>
            </a:r>
          </a:p>
          <a:p>
            <a:r>
              <a:rPr lang="fr-FR" altLang="zh-CN" sz="3600" b="1" dirty="0"/>
              <a:t>13</a:t>
            </a:r>
            <a:r>
              <a:rPr lang="zh-CN" altLang="fr-FR" sz="3600" b="1" dirty="0"/>
              <a:t>耶稣说：“你们给他们吃吧！”门徒说：“我们不过有五个饼，两条鱼，若不去为这许多人买食物就不彀。”</a:t>
            </a:r>
          </a:p>
          <a:p>
            <a:r>
              <a:rPr lang="fr-FR" altLang="zh-CN" sz="3600" b="1" dirty="0"/>
              <a:t>14</a:t>
            </a:r>
            <a:r>
              <a:rPr lang="zh-CN" altLang="fr-FR" sz="3600" b="1" dirty="0"/>
              <a:t>那时，人数约有五千。耶稣对门徒说：“叫他们一排一排的坐下，每排大约五十个人。”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4000" b="1" dirty="0"/>
              <a:t>15</a:t>
            </a:r>
            <a:r>
              <a:rPr lang="zh-CN" altLang="fr-FR" sz="4000" b="1" dirty="0"/>
              <a:t>门徒就如此行，叫众人都坐下。</a:t>
            </a:r>
          </a:p>
          <a:p>
            <a:r>
              <a:rPr lang="zh-CN" altLang="fr-FR" dirty="0"/>
              <a:t> </a:t>
            </a:r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9: 16-19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b="1" dirty="0"/>
              <a:t>16</a:t>
            </a:r>
            <a:r>
              <a:rPr lang="zh-CN" altLang="fr-FR" sz="3600" b="1" dirty="0"/>
              <a:t>耶稣拿着这五个饼，两条鱼，望着天祝福，擘开，递给门徒，摆在众人面前。</a:t>
            </a:r>
          </a:p>
          <a:p>
            <a:r>
              <a:rPr lang="fr-FR" altLang="zh-CN" sz="3600" b="1" dirty="0"/>
              <a:t>17</a:t>
            </a:r>
            <a:r>
              <a:rPr lang="zh-CN" altLang="fr-FR" sz="3600" b="1" dirty="0"/>
              <a:t>他们就吃，并且都吃饱了；把剩下的零碎收拾起来，装满了十二篮子。</a:t>
            </a:r>
          </a:p>
          <a:p>
            <a:r>
              <a:rPr lang="fr-FR" altLang="zh-CN" sz="3600" b="1" dirty="0"/>
              <a:t>18</a:t>
            </a:r>
            <a:r>
              <a:rPr lang="zh-CN" altLang="fr-FR" sz="3600" b="1" dirty="0"/>
              <a:t>耶稣自己祷告的时候，门徒也同他在那里。耶稣问他们说：“众人说我是谁？”</a:t>
            </a:r>
          </a:p>
          <a:p>
            <a:r>
              <a:rPr lang="fr-FR" altLang="zh-CN" sz="3600" b="1" dirty="0"/>
              <a:t>19</a:t>
            </a:r>
            <a:r>
              <a:rPr lang="zh-CN" altLang="fr-FR" sz="3600" b="1" dirty="0"/>
              <a:t>他们说：“有人说是施洗的约翰；有人说是以利亚；还有人说是古时的一个先知又活了。”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4000" b="1" dirty="0"/>
              <a:t/>
            </a:r>
            <a:r>
              <a:rPr lang="zh-CN" altLang="fr-FR" sz="4000" b="1" dirty="0"/>
              <a:t/>
            </a:r>
          </a:p>
          <a:p>
            <a:r>
              <a:rPr lang="zh-CN" altLang="fr-FR" dirty="0"/>
              <a:t> </a:t>
            </a:r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9: 20-23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b="1" dirty="0"/>
              <a:t>20</a:t>
            </a:r>
            <a:r>
              <a:rPr lang="zh-CN" altLang="fr-FR" sz="3600" b="1" dirty="0"/>
              <a:t>耶稣说：“你们说我是谁？”彼得回答说：“是神所立的基督。”</a:t>
            </a:r>
          </a:p>
          <a:p>
            <a:r>
              <a:rPr lang="fr-FR" altLang="zh-CN" sz="3600" b="1" dirty="0"/>
              <a:t>21</a:t>
            </a:r>
            <a:r>
              <a:rPr lang="zh-CN" altLang="fr-FR" sz="3600" b="1" dirty="0"/>
              <a:t>耶稣切切的嘱咐他们，不可将这事告诉人，</a:t>
            </a:r>
          </a:p>
          <a:p>
            <a:r>
              <a:rPr lang="fr-FR" altLang="zh-CN" sz="3600" b="1" dirty="0"/>
              <a:t>22</a:t>
            </a:r>
            <a:r>
              <a:rPr lang="zh-CN" altLang="fr-FR" sz="3600" b="1" dirty="0"/>
              <a:t>又说：“人子必须受许多的苦，被长老、祭司长和文士弃绝，并且被杀，第三日复活。”</a:t>
            </a:r>
          </a:p>
          <a:p>
            <a:r>
              <a:rPr lang="fr-FR" altLang="zh-CN" sz="3600" b="1" dirty="0"/>
              <a:t>23</a:t>
            </a:r>
            <a:r>
              <a:rPr lang="zh-CN" altLang="fr-FR" sz="3600" b="1" dirty="0"/>
              <a:t>耶稣又对众人说：“若有人要跟从我，就当舍己，天天背起他的十字架来跟从我。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4000" b="1" dirty="0"/>
              <a:t/>
            </a:r>
            <a:r>
              <a:rPr lang="zh-CN" altLang="fr-FR" sz="4000" b="1" dirty="0"/>
              <a:t/>
            </a:r>
          </a:p>
          <a:p>
            <a:r>
              <a:rPr lang="zh-CN" altLang="fr-FR" dirty="0"/>
              <a:t> </a:t>
            </a:r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118" name="Image 3">
            <a:extLst>
              <a:ext uri="{FF2B5EF4-FFF2-40B4-BE49-F238E27FC236}">
                <a16:creationId xmlns:a16="http://schemas.microsoft.com/office/drawing/2014/main" id="{17ADEB12-72CE-D89A-106A-AFDF91A6985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9" name="Rectangle 4">
            <a:extLst>
              <a:ext uri="{FF2B5EF4-FFF2-40B4-BE49-F238E27FC236}">
                <a16:creationId xmlns:a16="http://schemas.microsoft.com/office/drawing/2014/main" id="{2B7DE363-2D8D-68B9-8630-E51F5697CF41}"/>
              </a:ext>
            </a:extLst>
          </p:cNvPr>
          <p:cNvSpPr/>
          <p:nvPr/>
        </p:nvSpPr>
        <p:spPr>
          <a:xfrm>
            <a:off x="0" y="-722548"/>
            <a:ext cx="77623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6000" b="1" strike="noStrike" spc="-1" dirty="0">
                <a:solidFill>
                  <a:srgbClr val="7030A0"/>
                </a:solidFill>
                <a:latin typeface="Century Gothic"/>
              </a:rPr>
              <a:t> </a:t>
            </a:r>
            <a:r>
              <a:rPr lang="zh-CN" sz="1800" b="1" strike="noStrike" spc="-1" dirty="0">
                <a:solidFill>
                  <a:srgbClr val="7030A0"/>
                </a:solidFill>
                <a:latin typeface="Century Gothic"/>
              </a:rPr>
              <a:t>路加福音</a:t>
            </a:r>
            <a:r>
              <a:rPr lang="fr-FR" sz="2000" b="1" strike="noStrike" spc="-1" dirty="0">
                <a:solidFill>
                  <a:srgbClr val="7030A0"/>
                </a:solidFill>
                <a:latin typeface="Century Gothic"/>
              </a:rPr>
              <a:t> 9: 24-27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83F59-BEBF-2AF2-1022-CB833811D86E}"/>
              </a:ext>
            </a:extLst>
          </p:cNvPr>
          <p:cNvSpPr txBox="1"/>
          <p:nvPr/>
        </p:nvSpPr>
        <p:spPr>
          <a:xfrm>
            <a:off x="0" y="722548"/>
            <a:ext cx="11835829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3600" b="1" dirty="0"/>
              <a:t>24</a:t>
            </a:r>
            <a:r>
              <a:rPr lang="zh-CN" altLang="fr-FR" sz="3600" b="1" dirty="0"/>
              <a:t>因为，凡要救自己生命〔生命：或作灵魂；下同〕的，必丧掉生命；凡为我丧掉生命的，必救了生命。</a:t>
            </a:r>
          </a:p>
          <a:p>
            <a:r>
              <a:rPr lang="fr-FR" altLang="zh-CN" sz="3600" b="1" dirty="0"/>
              <a:t>25</a:t>
            </a:r>
            <a:r>
              <a:rPr lang="zh-CN" altLang="fr-FR" sz="3600" b="1" dirty="0"/>
              <a:t>人若赚得全世界，却丧了自己，赔上自己，有什么益处呢？</a:t>
            </a:r>
          </a:p>
          <a:p>
            <a:r>
              <a:rPr lang="fr-FR" altLang="zh-CN" sz="3600" b="1" dirty="0"/>
              <a:t>26</a:t>
            </a:r>
            <a:r>
              <a:rPr lang="zh-CN" altLang="fr-FR" sz="3600" b="1" dirty="0"/>
              <a:t>凡把我和我的道当作可耻的，人子在自己的荣耀里，并天父与圣天使的荣耀里降临的时候，也要把那人当作可耻的。</a:t>
            </a:r>
          </a:p>
          <a:p>
            <a:r>
              <a:rPr lang="fr-FR" altLang="zh-CN" sz="3600" b="1" dirty="0"/>
              <a:t>27</a:t>
            </a:r>
            <a:r>
              <a:rPr lang="zh-CN" altLang="fr-FR" sz="3600" b="1" dirty="0"/>
              <a:t>我实在告诉你们，站在这里的，有人在没尝死味以前，必看见神的国。”</a:t>
            </a:r>
            <a:r>
              <a:rPr lang="zh-CN" altLang="fr-FR" b="1" dirty="0"/>
              <a:t>”</a:t>
            </a:r>
            <a:endParaRPr lang="fr-FR" altLang="zh-CN" b="1" dirty="0"/>
          </a:p>
          <a:p>
            <a:r>
              <a:rPr lang="fr-FR" altLang="zh-CN" sz="4000" b="1" dirty="0"/>
              <a:t/>
            </a:r>
            <a:r>
              <a:rPr lang="zh-CN" altLang="fr-FR" sz="4000" b="1" dirty="0"/>
              <a:t/>
            </a:r>
          </a:p>
          <a:p>
            <a:r>
              <a:rPr lang="zh-CN" altLang="fr-FR" dirty="0"/>
              <a:t> </a:t>
            </a:r>
          </a:p>
          <a:p>
            <a:endParaRPr lang="zh-CN" altLang="fr-FR"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 3"/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47" name="Rectangle 2"/>
          <p:cNvSpPr/>
          <p:nvPr/>
        </p:nvSpPr>
        <p:spPr>
          <a:xfrm>
            <a:off x="1546531" y="899820"/>
            <a:ext cx="8547120" cy="14450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8800" b="1" strike="noStrike" spc="-1" dirty="0">
                <a:solidFill>
                  <a:schemeClr val="dk1"/>
                </a:solidFill>
                <a:latin typeface="Garamond"/>
              </a:rPr>
              <a:t>     </a:t>
            </a:r>
            <a:r>
              <a:rPr lang="zh-CN" sz="8800" b="1" strike="noStrike" spc="-1" dirty="0">
                <a:solidFill>
                  <a:schemeClr val="accent6"/>
                </a:solidFill>
                <a:latin typeface="Garamond"/>
              </a:rPr>
              <a:t>欢迎新朋友</a:t>
            </a:r>
            <a:r>
              <a:rPr lang="fr-FR" sz="8800" b="0" strike="noStrike" spc="-1" dirty="0">
                <a:solidFill>
                  <a:schemeClr val="accent5"/>
                </a:solidFill>
                <a:latin typeface="Garamond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Rectangle 1"/>
          <p:cNvSpPr/>
          <p:nvPr/>
        </p:nvSpPr>
        <p:spPr>
          <a:xfrm>
            <a:off x="1512000" y="4325760"/>
            <a:ext cx="8616183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4000" b="1" strike="noStrike" spc="-1" dirty="0">
                <a:solidFill>
                  <a:schemeClr val="accent6"/>
                </a:solidFill>
                <a:latin typeface="Garamond"/>
              </a:rPr>
              <a:t>“</a:t>
            </a:r>
            <a:r>
              <a:rPr lang="zh-CN" sz="4000" b="1" strike="noStrike" spc="-1" dirty="0">
                <a:solidFill>
                  <a:schemeClr val="accent6"/>
                </a:solidFill>
                <a:latin typeface="Garamond"/>
              </a:rPr>
              <a:t>当信主耶稣，你和你一家都必得救”</a:t>
            </a:r>
            <a:endParaRPr lang="fr-FR" sz="4000" b="1" strike="noStrike" spc="-1" dirty="0">
              <a:solidFill>
                <a:schemeClr val="accent6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Image 3"/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50" name="Rectangle 2"/>
          <p:cNvSpPr/>
          <p:nvPr/>
        </p:nvSpPr>
        <p:spPr>
          <a:xfrm>
            <a:off x="1822440" y="753794"/>
            <a:ext cx="8547120" cy="156820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8800" b="1" strike="noStrike" spc="-1" dirty="0">
                <a:solidFill>
                  <a:schemeClr val="dk1"/>
                </a:solidFill>
                <a:latin typeface="Garamond"/>
              </a:rPr>
              <a:t>     </a:t>
            </a:r>
            <a:r>
              <a:rPr lang="zh-CN" sz="9600" b="1" strike="noStrike" spc="-1" dirty="0">
                <a:solidFill>
                  <a:schemeClr val="accent6"/>
                </a:solidFill>
                <a:latin typeface="Garamond"/>
              </a:rPr>
              <a:t>领受祝福</a:t>
            </a:r>
            <a:r>
              <a:rPr lang="fr-FR" sz="9600" b="0" strike="noStrike" spc="-1" dirty="0">
                <a:solidFill>
                  <a:schemeClr val="accent6"/>
                </a:solidFill>
                <a:latin typeface="Garamond"/>
              </a:rPr>
              <a:t>                                 </a:t>
            </a:r>
            <a:endParaRPr lang="fr-FR" sz="9600" b="0" strike="noStrike" spc="-1" dirty="0">
              <a:solidFill>
                <a:schemeClr val="accent6"/>
              </a:solidFill>
              <a:latin typeface="Arial"/>
            </a:endParaRPr>
          </a:p>
        </p:txBody>
      </p:sp>
      <p:sp>
        <p:nvSpPr>
          <p:cNvPr id="151" name="Rectangle 4"/>
          <p:cNvSpPr/>
          <p:nvPr/>
        </p:nvSpPr>
        <p:spPr>
          <a:xfrm>
            <a:off x="532800" y="3984065"/>
            <a:ext cx="11005560" cy="230687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3600" b="1" strike="noStrike" spc="-1" dirty="0">
                <a:solidFill>
                  <a:schemeClr val="accent6"/>
                </a:solidFill>
                <a:latin typeface="Garamond"/>
              </a:rPr>
              <a:t>愿恩惠、平安从　神我们的父和主耶稣基督归与你们！</a:t>
            </a:r>
            <a:endParaRPr lang="fr-FR" sz="3600" b="0" strike="noStrike" spc="-1" dirty="0">
              <a:solidFill>
                <a:schemeClr val="accent6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1"/>
                </a:solidFill>
                <a:latin typeface="Garamond"/>
              </a:rPr>
              <a:t>              </a:t>
            </a: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 idx="4294967295"/>
          </p:nvPr>
        </p:nvSpPr>
        <p:spPr>
          <a:xfrm>
            <a:off x="0" y="493142"/>
            <a:ext cx="10518775" cy="12827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0000"/>
          </a:bodyPr>
          <a:lstStyle/>
          <a:p>
            <a:pPr indent="0" algn="ctr" defTabSz="457200">
              <a:lnSpc>
                <a:spcPct val="100000"/>
              </a:lnSpc>
              <a:buNone/>
            </a:pPr>
            <a:r>
              <a:rPr lang="en-US" sz="6000" b="1" strike="noStrike" spc="-1" dirty="0">
                <a:solidFill>
                  <a:srgbClr val="7030A0"/>
                </a:solidFill>
                <a:latin typeface="Garamond"/>
                <a:ea typeface="华文中宋"/>
              </a:rPr>
              <a:t> </a:t>
            </a:r>
            <a:r>
              <a:rPr lang="zh-CN" sz="9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  <a:ea typeface="华文中宋"/>
              </a:rPr>
              <a:t>宣召经文</a:t>
            </a:r>
            <a:r>
              <a:rPr lang="zh-CN" altLang="fr-FR" sz="3100" b="1" strike="noStrike" spc="-1" dirty="0">
                <a:solidFill>
                  <a:schemeClr val="tx1"/>
                </a:solidFill>
                <a:latin typeface="Garamond"/>
                <a:ea typeface="华文中宋"/>
              </a:rPr>
              <a:t>路加福音</a:t>
            </a:r>
            <a:r>
              <a:rPr lang="zh-CN" sz="3100" b="1" strike="noStrike" spc="-1" dirty="0">
                <a:solidFill>
                  <a:schemeClr val="tx1"/>
                </a:solidFill>
                <a:latin typeface="Garamond"/>
                <a:ea typeface="华文中宋"/>
              </a:rPr>
              <a:t> </a:t>
            </a:r>
            <a:r>
              <a:rPr lang="fr-FR" altLang="zh-CN" sz="3100" b="1" spc="-1" dirty="0">
                <a:solidFill>
                  <a:schemeClr val="tx1"/>
                </a:solidFill>
                <a:latin typeface="Garamond"/>
                <a:ea typeface="华文中宋"/>
              </a:rPr>
              <a:t>9:27</a:t>
            </a:r>
            <a:r>
              <a:rPr lang="zh-CN" sz="3100" b="1" strike="noStrike" spc="-1" dirty="0">
                <a:solidFill>
                  <a:schemeClr val="tx1"/>
                </a:solidFill>
                <a:latin typeface="Garamond"/>
                <a:ea typeface="华文中宋"/>
              </a:rPr>
              <a:t>  </a:t>
            </a:r>
            <a:endParaRPr lang="en-US" sz="3100" b="0" strike="noStrike" spc="-1" dirty="0">
              <a:solidFill>
                <a:schemeClr val="tx1"/>
              </a:solidFill>
              <a:latin typeface="Garamond"/>
            </a:endParaRPr>
          </a:p>
        </p:txBody>
      </p:sp>
      <p:sp>
        <p:nvSpPr>
          <p:cNvPr id="103" name="Rectangle 2"/>
          <p:cNvSpPr/>
          <p:nvPr/>
        </p:nvSpPr>
        <p:spPr>
          <a:xfrm>
            <a:off x="4253401" y="5894462"/>
            <a:ext cx="3022226" cy="9526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2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领会</a:t>
            </a:r>
            <a:r>
              <a:rPr lang="fr-FR" sz="2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: </a:t>
            </a:r>
            <a:r>
              <a:rPr lang="zh-CN" altLang="fr-FR" sz="2800" b="1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于福芬姐妹</a:t>
            </a:r>
            <a:endParaRPr lang="fr-FR" altLang="zh-CN" sz="2800" b="1" strike="noStrike" spc="-1" dirty="0">
              <a:solidFill>
                <a:schemeClr val="accent5">
                  <a:lumMod val="50000"/>
                </a:schemeClr>
              </a:solidFill>
              <a:latin typeface="Garamond"/>
            </a:endParaRPr>
          </a:p>
          <a:p>
            <a:pPr defTabSz="457200">
              <a:lnSpc>
                <a:spcPct val="100000"/>
              </a:lnSpc>
            </a:pPr>
            <a:endParaRPr lang="fr-FR" sz="2800" b="1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78034C6-42A4-850D-8EC6-796AAE3EDD15}"/>
              </a:ext>
            </a:extLst>
          </p:cNvPr>
          <p:cNvSpPr txBox="1"/>
          <p:nvPr/>
        </p:nvSpPr>
        <p:spPr>
          <a:xfrm>
            <a:off x="965771" y="3108403"/>
            <a:ext cx="942140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fr-FR" sz="4400" b="1" dirty="0"/>
              <a:t>我实在告诉你们，站在这里的，有人在没尝死味以前，必看见神的国。</a:t>
            </a:r>
            <a:r>
              <a:rPr lang="fr-FR" altLang="zh-CN" sz="4400" b="1" dirty="0"/>
              <a:t/>
            </a:r>
            <a:r>
              <a:rPr lang="zh-CN" altLang="fr-FR" sz="4400" b="1" dirty="0"/>
              <a:t/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Image 3"/>
          <p:cNvPicPr/>
          <p:nvPr/>
        </p:nvPicPr>
        <p:blipFill>
          <a:blip r:embed="rId2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53" name="Rectangle 2"/>
          <p:cNvSpPr/>
          <p:nvPr/>
        </p:nvSpPr>
        <p:spPr>
          <a:xfrm>
            <a:off x="1519560" y="774360"/>
            <a:ext cx="9152640" cy="252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7200" b="1" strike="noStrike" spc="-1">
                <a:solidFill>
                  <a:schemeClr val="accent5"/>
                </a:solidFill>
                <a:latin typeface="Garamond"/>
              </a:rPr>
              <a:t>聚会结束</a:t>
            </a:r>
            <a:r>
              <a:rPr lang="fr-FR" sz="7200" b="1" strike="noStrike" spc="-1">
                <a:solidFill>
                  <a:schemeClr val="accent5"/>
                </a:solidFill>
                <a:latin typeface="Garamond"/>
              </a:rPr>
              <a:t>--</a:t>
            </a:r>
            <a:r>
              <a:rPr lang="zh-CN" sz="7200" b="1" strike="noStrike" spc="-1">
                <a:solidFill>
                  <a:schemeClr val="accent5"/>
                </a:solidFill>
                <a:latin typeface="Garamond"/>
              </a:rPr>
              <a:t>默祷后散会</a:t>
            </a:r>
            <a:r>
              <a:rPr lang="fr-FR" sz="8800" b="0" strike="noStrike" spc="-1">
                <a:solidFill>
                  <a:schemeClr val="dk1"/>
                </a:solidFill>
                <a:latin typeface="Garamond"/>
              </a:rPr>
              <a:t>                                 </a:t>
            </a:r>
            <a:endParaRPr lang="fr-FR" sz="8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Rectangle 5"/>
          <p:cNvSpPr/>
          <p:nvPr/>
        </p:nvSpPr>
        <p:spPr>
          <a:xfrm>
            <a:off x="532800" y="2220840"/>
            <a:ext cx="11005560" cy="544619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rgbClr val="C00000"/>
                </a:solidFill>
                <a:latin typeface="Garamond"/>
              </a:rPr>
              <a:t>       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= </a:t>
            </a:r>
            <a:r>
              <a:rPr lang="zh-CN" sz="3600" b="1" strike="noStrike" spc="-1" dirty="0">
                <a:solidFill>
                  <a:srgbClr val="00B050"/>
                </a:solidFill>
                <a:latin typeface="Garamond"/>
              </a:rPr>
              <a:t>请大家留步享用爱宴晚餐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:   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18:00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开饭  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C00000"/>
                </a:solidFill>
                <a:latin typeface="Garamond"/>
              </a:rPr>
              <a:t>         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rgbClr val="C00000"/>
                </a:solidFill>
                <a:latin typeface="Garamond"/>
              </a:rPr>
              <a:t>       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= </a:t>
            </a:r>
            <a:r>
              <a:rPr lang="zh-CN" sz="3600" b="1" strike="noStrike" spc="-1" dirty="0">
                <a:solidFill>
                  <a:srgbClr val="00B050"/>
                </a:solidFill>
                <a:latin typeface="Garamond"/>
              </a:rPr>
              <a:t>信望爱教会事工表</a:t>
            </a:r>
            <a:r>
              <a:rPr lang="fr-FR" sz="3600" b="1" strike="noStrike" spc="-1" dirty="0">
                <a:solidFill>
                  <a:srgbClr val="00B050"/>
                </a:solidFill>
                <a:latin typeface="Garamond"/>
              </a:rPr>
              <a:t>: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祷告小组 – 星期天 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13:30-14:15  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主日崇拜 – 星期天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15:00-17:00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回应小组 – 星期天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17:00-18:00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旷野小组 – 星期三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20:30-22:30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荒漠小组 – 星期四 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20:00-21:30 ( </a:t>
            </a:r>
            <a:r>
              <a:rPr lang="zh-CN" sz="2000" b="1" strike="noStrike" spc="-1" dirty="0">
                <a:solidFill>
                  <a:srgbClr val="00B050"/>
                </a:solidFill>
                <a:latin typeface="Garamond"/>
              </a:rPr>
              <a:t>线上 </a:t>
            </a:r>
            <a:r>
              <a:rPr lang="fr-FR" sz="2000" b="1" strike="noStrike" spc="-1" dirty="0">
                <a:solidFill>
                  <a:srgbClr val="00B050"/>
                </a:solidFill>
                <a:latin typeface="Garamond"/>
              </a:rPr>
              <a:t>)</a:t>
            </a:r>
          </a:p>
          <a:p>
            <a:pPr defTabSz="457200">
              <a:lnSpc>
                <a:spcPct val="100000"/>
              </a:lnSpc>
            </a:pPr>
            <a:r>
              <a:rPr lang="fr-FR" sz="2000" b="1" spc="-1" dirty="0">
                <a:solidFill>
                  <a:srgbClr val="00B050"/>
                </a:solidFill>
                <a:latin typeface="Garamond"/>
              </a:rPr>
              <a:t>                                                                                 </a:t>
            </a:r>
            <a:r>
              <a:rPr lang="zh-CN" altLang="fr-FR" sz="2000" b="1" spc="-1" dirty="0">
                <a:solidFill>
                  <a:srgbClr val="00B050"/>
                </a:solidFill>
                <a:latin typeface="Garamond"/>
              </a:rPr>
              <a:t>周五小组 </a:t>
            </a:r>
            <a:r>
              <a:rPr lang="fr-FR" altLang="zh-CN" sz="2000" b="1" spc="-1" dirty="0">
                <a:solidFill>
                  <a:srgbClr val="00B050"/>
                </a:solidFill>
                <a:latin typeface="Garamond"/>
              </a:rPr>
              <a:t>– </a:t>
            </a:r>
            <a:r>
              <a:rPr lang="zh-CN" altLang="fr-FR" sz="2000" b="1" spc="-1" dirty="0">
                <a:solidFill>
                  <a:srgbClr val="00B050"/>
                </a:solidFill>
                <a:latin typeface="Garamond"/>
              </a:rPr>
              <a:t>星期五  </a:t>
            </a:r>
            <a:r>
              <a:rPr lang="fr-FR" altLang="zh-CN" sz="2000" b="1" spc="-1" dirty="0">
                <a:solidFill>
                  <a:srgbClr val="00B050"/>
                </a:solidFill>
                <a:latin typeface="Garamond"/>
              </a:rPr>
              <a:t>20:00-21:30</a:t>
            </a: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20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800" b="1" strike="noStrike" spc="-1" dirty="0">
                <a:solidFill>
                  <a:srgbClr val="C00000"/>
                </a:solidFill>
                <a:latin typeface="Garamond"/>
              </a:rPr>
              <a:t>		   </a:t>
            </a:r>
            <a:r>
              <a:rPr lang="fr-FR" sz="3600" b="1" strike="noStrike" spc="-1" dirty="0">
                <a:solidFill>
                  <a:srgbClr val="C00000"/>
                </a:solidFill>
                <a:latin typeface="Garamond"/>
              </a:rPr>
              <a:t>  </a:t>
            </a:r>
            <a:r>
              <a:rPr lang="zh-CN" sz="3600" b="1" strike="noStrike" spc="-1" dirty="0">
                <a:solidFill>
                  <a:schemeClr val="accent5"/>
                </a:solidFill>
                <a:latin typeface="Garamond"/>
              </a:rPr>
              <a:t>诚挚欢迎大家再来</a:t>
            </a:r>
            <a:r>
              <a:rPr lang="fr-FR" sz="3600" b="1" strike="noStrike" spc="-1" dirty="0">
                <a:solidFill>
                  <a:schemeClr val="accent5"/>
                </a:solidFill>
                <a:latin typeface="Garamond"/>
              </a:rPr>
              <a:t>, </a:t>
            </a:r>
            <a:r>
              <a:rPr lang="zh-CN" sz="3600" b="1" strike="noStrike" spc="-1" dirty="0">
                <a:solidFill>
                  <a:schemeClr val="accent5"/>
                </a:solidFill>
                <a:latin typeface="Garamond"/>
              </a:rPr>
              <a:t>一起认识基督耶稣。</a:t>
            </a: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1"/>
                </a:solidFill>
                <a:latin typeface="Garamond"/>
              </a:rPr>
              <a:t>              </a:t>
            </a:r>
            <a:endParaRPr lang="fr-FR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9361488" cy="1870075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457200">
              <a:lnSpc>
                <a:spcPct val="100000"/>
              </a:lnSpc>
              <a:buNone/>
            </a:pPr>
            <a:r>
              <a:rPr lang="en-US" sz="9600" b="1" strike="noStrike" spc="-1" dirty="0">
                <a:solidFill>
                  <a:srgbClr val="7030A0"/>
                </a:solidFill>
                <a:latin typeface="Garamond"/>
                <a:ea typeface="华文中宋"/>
              </a:rPr>
              <a:t>         </a:t>
            </a:r>
            <a:r>
              <a:rPr lang="zh-CN" sz="96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  <a:ea typeface="华文中宋"/>
              </a:rPr>
              <a:t>敬拜赞美       </a:t>
            </a:r>
            <a:endParaRPr lang="en-US" sz="9600" b="0" strike="noStrike" spc="-1" dirty="0">
              <a:solidFill>
                <a:schemeClr val="accent5">
                  <a:lumMod val="50000"/>
                </a:schemeClr>
              </a:solidFill>
              <a:latin typeface="Garamond"/>
            </a:endParaRPr>
          </a:p>
        </p:txBody>
      </p:sp>
      <p:sp>
        <p:nvSpPr>
          <p:cNvPr id="106" name="ZoneTexte 5"/>
          <p:cNvSpPr/>
          <p:nvPr/>
        </p:nvSpPr>
        <p:spPr>
          <a:xfrm>
            <a:off x="1001184" y="3429000"/>
            <a:ext cx="10189631" cy="8295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4800" b="1" strike="noStrike" spc="-1" dirty="0">
                <a:solidFill>
                  <a:schemeClr val="dk1"/>
                </a:solidFill>
                <a:latin typeface="Garamond"/>
              </a:rPr>
              <a:t>我要向耶和华歌唱，因他用厚恩待我</a:t>
            </a:r>
            <a:endParaRPr lang="fr-FR" sz="4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A6067C9-3EA4-E2A0-F5D3-ADF084D5676F}"/>
              </a:ext>
            </a:extLst>
          </p:cNvPr>
          <p:cNvSpPr txBox="1"/>
          <p:nvPr/>
        </p:nvSpPr>
        <p:spPr>
          <a:xfrm>
            <a:off x="4397340" y="5271512"/>
            <a:ext cx="46747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fr-FR" sz="2800" b="1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徐霞姐妹, 周国莲姐妹</a:t>
            </a:r>
            <a:r>
              <a:rPr lang="zh-CN" altLang="fr-FR" sz="2800" b="1" spc="-1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endParaRPr lang="fr-FR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2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ZoneTexte 5"/>
          <p:cNvSpPr/>
          <p:nvPr/>
        </p:nvSpPr>
        <p:spPr>
          <a:xfrm>
            <a:off x="527380" y="3635291"/>
            <a:ext cx="11557440" cy="517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2800" b="1" strike="noStrike" spc="-1" dirty="0">
                <a:solidFill>
                  <a:schemeClr val="dk1"/>
                </a:solidFill>
                <a:latin typeface="Garamond"/>
              </a:rPr>
              <a:t>应当一无挂虑，只要凡事藉着祷告、祈求和感谢，将你们所要的告诉神。</a:t>
            </a:r>
            <a:endParaRPr lang="fr-FR" sz="28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ZoneTexte 7"/>
          <p:cNvSpPr/>
          <p:nvPr/>
        </p:nvSpPr>
        <p:spPr>
          <a:xfrm>
            <a:off x="2018092" y="700741"/>
            <a:ext cx="7619760" cy="156820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96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>同心合意祷告</a:t>
            </a:r>
            <a:endParaRPr lang="fr-FR" sz="9600" b="0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 xmlns:p15="http://schemas.microsoft.com/office/powerpoint/2012/main">
      <p:transition spd="slow">
        <p:split dir="out"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Image 2"/>
          <p:cNvPicPr/>
          <p:nvPr/>
        </p:nvPicPr>
        <p:blipFill>
          <a:blip r:embed="rId2"/>
          <a:stretch/>
        </p:blipFill>
        <p:spPr>
          <a:xfrm>
            <a:off x="0" y="8280"/>
            <a:ext cx="12192120" cy="68583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 xmlns:p15="http://schemas.microsoft.com/office/powerpoint/2012/main">
      <p:transition spd="slow">
        <p:split dir="out"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age 3"/>
          <p:cNvPicPr/>
          <p:nvPr/>
        </p:nvPicPr>
        <p:blipFill>
          <a:blip r:embed="rId3"/>
          <a:stretch/>
        </p:blipFill>
        <p:spPr>
          <a:xfrm>
            <a:off x="10884960" y="0"/>
            <a:ext cx="1306800" cy="1799640"/>
          </a:xfrm>
          <a:prstGeom prst="rect">
            <a:avLst/>
          </a:prstGeom>
          <a:ln w="0">
            <a:noFill/>
          </a:ln>
        </p:spPr>
      </p:pic>
      <p:sp>
        <p:nvSpPr>
          <p:cNvPr id="115" name="Rectangle 4"/>
          <p:cNvSpPr/>
          <p:nvPr/>
        </p:nvSpPr>
        <p:spPr>
          <a:xfrm>
            <a:off x="543600" y="493920"/>
            <a:ext cx="5766120" cy="110654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zh-CN" sz="6600" b="1" strike="noStrike" spc="-1" dirty="0">
                <a:solidFill>
                  <a:srgbClr val="7030A0"/>
                </a:solidFill>
                <a:latin typeface="Century Gothic"/>
              </a:rPr>
              <a:t>主日证道</a:t>
            </a:r>
            <a:r>
              <a:rPr lang="fr-FR" sz="6600" b="1" strike="noStrike" spc="-1" dirty="0">
                <a:solidFill>
                  <a:srgbClr val="7030A0"/>
                </a:solidFill>
                <a:latin typeface="Century Gothic"/>
              </a:rPr>
              <a:t>:                                 </a:t>
            </a:r>
            <a:endParaRPr lang="fr-FR" sz="6600" b="1" strike="noStrike" spc="-1" dirty="0">
              <a:solidFill>
                <a:srgbClr val="7030A0"/>
              </a:solidFill>
              <a:latin typeface="Arial"/>
            </a:endParaRPr>
          </a:p>
        </p:txBody>
      </p:sp>
      <p:sp>
        <p:nvSpPr>
          <p:cNvPr id="116" name="Rectangle 5"/>
          <p:cNvSpPr/>
          <p:nvPr/>
        </p:nvSpPr>
        <p:spPr>
          <a:xfrm>
            <a:off x="732240" y="2644200"/>
            <a:ext cx="10727280" cy="2771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sz="8800" b="1" strike="noStrike" spc="-1">
                <a:solidFill>
                  <a:srgbClr val="000000"/>
                </a:solidFill>
                <a:latin typeface="Century Gothic"/>
              </a:rPr>
              <a:t>        </a:t>
            </a:r>
            <a:r>
              <a:rPr lang="fr-FR" sz="8800" b="0" strike="noStrike" spc="-1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Rectangle 6"/>
          <p:cNvSpPr/>
          <p:nvPr/>
        </p:nvSpPr>
        <p:spPr>
          <a:xfrm>
            <a:off x="732240" y="2644200"/>
            <a:ext cx="10727280" cy="446130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zh-CN" altLang="fr-FR" sz="8800" b="1" strike="noStrike" spc="-1" dirty="0">
                <a:latin typeface="Century Gothic"/>
              </a:rPr>
              <a:t>耶稣是谁？我们是谁？</a:t>
            </a:r>
            <a:endParaRPr lang="fr-FR" altLang="zh-CN" sz="8800" b="1" strike="noStrike" spc="-1" dirty="0">
              <a:latin typeface="Century Gothic"/>
            </a:endParaRPr>
          </a:p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zh-CN" sz="2000" b="1" strike="noStrike" spc="-1" dirty="0">
                <a:solidFill>
                  <a:srgbClr val="7030A0"/>
                </a:solidFill>
                <a:latin typeface="Century Gothic"/>
              </a:rPr>
              <a:t>路加福音  </a:t>
            </a:r>
            <a:r>
              <a:rPr lang="fr-FR" altLang="zh-CN" sz="2000" b="1" strike="noStrike" spc="-1" dirty="0">
                <a:solidFill>
                  <a:srgbClr val="7030A0"/>
                </a:solidFill>
                <a:latin typeface="Century Gothic"/>
              </a:rPr>
              <a:t>9:1-27</a:t>
            </a:r>
            <a:r>
              <a:rPr lang="zh-CN" altLang="fr-FR" sz="2000" b="1" strike="noStrike" spc="-1" dirty="0">
                <a:solidFill>
                  <a:srgbClr val="7030A0"/>
                </a:solidFill>
                <a:latin typeface="Century Gothic"/>
              </a:rPr>
              <a:t>章</a:t>
            </a:r>
            <a:endParaRPr lang="fr-FR" sz="2000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  <a:tabLst>
                <a:tab pos="0" algn="l"/>
              </a:tabLst>
            </a:pPr>
            <a:r>
              <a:rPr lang="fr-FR" altLang="zh-CN" sz="2000" b="1" spc="-1" dirty="0">
                <a:solidFill>
                  <a:srgbClr val="000000"/>
                </a:solidFill>
                <a:latin typeface="Arial"/>
              </a:rPr>
              <a:t>                                        </a:t>
            </a:r>
            <a:r>
              <a:rPr lang="zh-CN" altLang="fr-FR" sz="2800" b="1" spc="-1" dirty="0">
                <a:solidFill>
                  <a:schemeClr val="accent6"/>
                </a:solidFill>
                <a:latin typeface="Century Gothic"/>
              </a:rPr>
              <a:t>吴兴隆弟兄</a:t>
            </a:r>
            <a:r>
              <a:rPr lang="zh-CN" sz="2800" b="1" strike="noStrike" spc="-1" dirty="0">
                <a:solidFill>
                  <a:schemeClr val="accent6"/>
                </a:solidFill>
                <a:latin typeface="Century Gothic"/>
              </a:rPr>
              <a:t>分享</a:t>
            </a:r>
            <a:r>
              <a:rPr lang="fr-FR" altLang="zh-CN" sz="2800" b="1" strike="noStrike" spc="-1" dirty="0">
                <a:solidFill>
                  <a:schemeClr val="accent6"/>
                </a:solidFill>
                <a:latin typeface="Century Gothic"/>
              </a:rPr>
              <a:t> — </a:t>
            </a:r>
            <a:r>
              <a:rPr lang="zh-CN" altLang="fr-FR" sz="2800" b="1" strike="noStrike" spc="-1" dirty="0">
                <a:solidFill>
                  <a:schemeClr val="accent6"/>
                </a:solidFill>
                <a:latin typeface="Century Gothic"/>
              </a:rPr>
              <a:t>于福芬姐妹回应</a:t>
            </a:r>
            <a:r>
              <a:rPr lang="fr-FR" sz="8800" b="0" strike="noStrike" spc="-1" dirty="0">
                <a:solidFill>
                  <a:srgbClr val="000000"/>
                </a:solidFill>
                <a:latin typeface="Century Gothic"/>
              </a:rPr>
              <a:t>                                 </a:t>
            </a:r>
            <a:endParaRPr lang="fr-FR" sz="88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1_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2628</Words>
  <Application>Microsoft Office PowerPoint</Application>
  <PresentationFormat>Grand écran</PresentationFormat>
  <Paragraphs>129</Paragraphs>
  <Slides>27</Slides>
  <Notes>1</Notes>
  <HiddenSlides>0</HiddenSlides>
  <MMClips>4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27</vt:i4>
      </vt:variant>
    </vt:vector>
  </HeadingPairs>
  <TitlesOfParts>
    <vt:vector size="37" baseType="lpstr">
      <vt:lpstr>Arial</vt:lpstr>
      <vt:lpstr>Century Gothic</vt:lpstr>
      <vt:lpstr>Forte</vt:lpstr>
      <vt:lpstr>Garamond</vt:lpstr>
      <vt:lpstr>Matura MT Script Capitals</vt:lpstr>
      <vt:lpstr>Times New Roman</vt:lpstr>
      <vt:lpstr>Trebuchet MS</vt:lpstr>
      <vt:lpstr>Wingdings 3</vt:lpstr>
      <vt:lpstr>Facette</vt:lpstr>
      <vt:lpstr>1_Facette</vt:lpstr>
      <vt:lpstr>Présentation PowerPoint</vt:lpstr>
      <vt:lpstr> 宣召经文以弗所书 3:20  </vt:lpstr>
      <vt:lpstr>         敬拜赞美     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信望爱之家</dc:title>
  <dc:subject/>
  <dc:creator>Microsoft Office User</dc:creator>
  <dc:description/>
  <cp:lastModifiedBy>Eglise Amour du Christ</cp:lastModifiedBy>
  <cp:revision>493</cp:revision>
  <dcterms:created xsi:type="dcterms:W3CDTF">2024-11-16T18:47:01Z</dcterms:created>
  <dcterms:modified xsi:type="dcterms:W3CDTF">2026-01-01T22:05:33Z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5</vt:i4>
  </property>
  <property fmtid="{D5CDD505-2E9C-101B-9397-08002B2CF9AE}" pid="3" name="Notes">
    <vt:i4>1</vt:i4>
  </property>
  <property fmtid="{D5CDD505-2E9C-101B-9397-08002B2CF9AE}" pid="4" name="PresentationFormat">
    <vt:lpwstr>Grand écran</vt:lpwstr>
  </property>
  <property fmtid="{D5CDD505-2E9C-101B-9397-08002B2CF9AE}" pid="5" name="Slides">
    <vt:i4>22</vt:i4>
  </property>
</Properties>
</file>